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94" r:id="rId6"/>
    <p:sldId id="283" r:id="rId7"/>
    <p:sldId id="262" r:id="rId8"/>
    <p:sldId id="263" r:id="rId9"/>
    <p:sldId id="296" r:id="rId10"/>
    <p:sldId id="297" r:id="rId11"/>
    <p:sldId id="295" r:id="rId12"/>
    <p:sldId id="298" r:id="rId13"/>
    <p:sldId id="29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5" autoAdjust="0"/>
  </p:normalViewPr>
  <p:slideViewPr>
    <p:cSldViewPr snapToGrid="0">
      <p:cViewPr varScale="1">
        <p:scale>
          <a:sx n="83" d="100"/>
          <a:sy n="83" d="100"/>
        </p:scale>
        <p:origin x="494" y="48"/>
      </p:cViewPr>
      <p:guideLst>
        <p:guide orient="horz" pos="2736"/>
        <p:guide orient="horz" pos="2376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59209E-61DD-45D7-935A-14B834C14F0A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7457E3E-2EDA-4321-A375-3DBB03EDCEC8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o-RO" dirty="0"/>
            <a:t>Inițializăm populația</a:t>
          </a:r>
        </a:p>
      </dgm:t>
    </dgm:pt>
    <dgm:pt modelId="{05AE6097-DA75-4657-88D1-81485ADAF3A4}" type="parTrans" cxnId="{0F026B82-2359-44C2-BCE5-8A19DDF16B3B}">
      <dgm:prSet/>
      <dgm:spPr/>
      <dgm:t>
        <a:bodyPr/>
        <a:lstStyle/>
        <a:p>
          <a:endParaRPr lang="ro-RO"/>
        </a:p>
      </dgm:t>
    </dgm:pt>
    <dgm:pt modelId="{81937182-B962-4114-B152-08F97AF0A5A3}" type="sibTrans" cxnId="{0F026B82-2359-44C2-BCE5-8A19DDF16B3B}">
      <dgm:prSet/>
      <dgm:spPr/>
      <dgm:t>
        <a:bodyPr/>
        <a:lstStyle/>
        <a:p>
          <a:endParaRPr lang="ro-RO"/>
        </a:p>
      </dgm:t>
    </dgm:pt>
    <dgm:pt modelId="{243EE2CB-4473-44E8-B58A-77BF9EF7C538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o-RO" dirty="0"/>
            <a:t>Determinăm </a:t>
          </a:r>
          <a:r>
            <a:rPr lang="ro-RO" dirty="0" err="1"/>
            <a:t>fitnesul</a:t>
          </a:r>
          <a:r>
            <a:rPr lang="ro-RO" dirty="0"/>
            <a:t> entităților din populație</a:t>
          </a:r>
        </a:p>
      </dgm:t>
    </dgm:pt>
    <dgm:pt modelId="{4FAA61FE-0562-41A9-8AFA-49D28932D577}" type="parTrans" cxnId="{D95AA556-ACD4-4C2A-B39D-A34894BD6DAB}">
      <dgm:prSet/>
      <dgm:spPr/>
      <dgm:t>
        <a:bodyPr/>
        <a:lstStyle/>
        <a:p>
          <a:endParaRPr lang="ro-RO"/>
        </a:p>
      </dgm:t>
    </dgm:pt>
    <dgm:pt modelId="{D84C7076-38F8-4CF6-A7C3-9C3D93963194}" type="sibTrans" cxnId="{D95AA556-ACD4-4C2A-B39D-A34894BD6DAB}">
      <dgm:prSet/>
      <dgm:spPr/>
      <dgm:t>
        <a:bodyPr/>
        <a:lstStyle/>
        <a:p>
          <a:endParaRPr lang="ro-RO"/>
        </a:p>
      </dgm:t>
    </dgm:pt>
    <dgm:pt modelId="{940A2E89-B302-4678-8289-2EC56D466D9C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o-RO" dirty="0"/>
            <a:t>Selecție</a:t>
          </a:r>
        </a:p>
      </dgm:t>
    </dgm:pt>
    <dgm:pt modelId="{AC0DB1EA-8821-42B8-AFA9-6020F9408E77}" type="parTrans" cxnId="{11E8BA70-4483-4DF3-8C84-5CC5E91C9E13}">
      <dgm:prSet/>
      <dgm:spPr/>
      <dgm:t>
        <a:bodyPr/>
        <a:lstStyle/>
        <a:p>
          <a:endParaRPr lang="ro-RO"/>
        </a:p>
      </dgm:t>
    </dgm:pt>
    <dgm:pt modelId="{7C4C66BC-9F99-437F-8C53-78143A1CD791}" type="sibTrans" cxnId="{11E8BA70-4483-4DF3-8C84-5CC5E91C9E13}">
      <dgm:prSet/>
      <dgm:spPr/>
      <dgm:t>
        <a:bodyPr/>
        <a:lstStyle/>
        <a:p>
          <a:endParaRPr lang="ro-RO"/>
        </a:p>
      </dgm:t>
    </dgm:pt>
    <dgm:pt modelId="{EB30418C-45F9-456E-AE4A-689476BE2209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o-RO" dirty="0" err="1"/>
            <a:t>Crossover</a:t>
          </a:r>
          <a:endParaRPr lang="ro-RO" dirty="0"/>
        </a:p>
      </dgm:t>
    </dgm:pt>
    <dgm:pt modelId="{4E00BD74-46A0-40B8-9A97-7629A60612AF}" type="parTrans" cxnId="{29BB2160-6945-4CE2-A9C3-C34665DAADF2}">
      <dgm:prSet/>
      <dgm:spPr/>
      <dgm:t>
        <a:bodyPr/>
        <a:lstStyle/>
        <a:p>
          <a:endParaRPr lang="ro-RO"/>
        </a:p>
      </dgm:t>
    </dgm:pt>
    <dgm:pt modelId="{CB490B46-E83F-4B9E-9A04-E5021120E719}" type="sibTrans" cxnId="{29BB2160-6945-4CE2-A9C3-C34665DAADF2}">
      <dgm:prSet/>
      <dgm:spPr/>
      <dgm:t>
        <a:bodyPr/>
        <a:lstStyle/>
        <a:p>
          <a:endParaRPr lang="ro-RO"/>
        </a:p>
      </dgm:t>
    </dgm:pt>
    <dgm:pt modelId="{497A44DA-4274-41E3-82F8-6F1A703D856E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o-RO" dirty="0" err="1"/>
            <a:t>Mutation</a:t>
          </a:r>
          <a:endParaRPr lang="ro-RO" dirty="0"/>
        </a:p>
      </dgm:t>
    </dgm:pt>
    <dgm:pt modelId="{64BE3338-4815-4639-ABF7-ECAA2467F7B9}" type="parTrans" cxnId="{04AB1D98-676F-482C-B832-FE15814F3CBF}">
      <dgm:prSet/>
      <dgm:spPr/>
      <dgm:t>
        <a:bodyPr/>
        <a:lstStyle/>
        <a:p>
          <a:endParaRPr lang="ro-RO"/>
        </a:p>
      </dgm:t>
    </dgm:pt>
    <dgm:pt modelId="{642C60C9-BDE7-4DEA-9002-34CE76D7ECA2}" type="sibTrans" cxnId="{04AB1D98-676F-482C-B832-FE15814F3CBF}">
      <dgm:prSet/>
      <dgm:spPr/>
      <dgm:t>
        <a:bodyPr/>
        <a:lstStyle/>
        <a:p>
          <a:endParaRPr lang="ro-RO"/>
        </a:p>
      </dgm:t>
    </dgm:pt>
    <dgm:pt modelId="{4C23AAA2-6B90-4A24-A37B-219F2E8E282E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o-RO" dirty="0"/>
            <a:t>Condiția de terminare</a:t>
          </a:r>
        </a:p>
      </dgm:t>
    </dgm:pt>
    <dgm:pt modelId="{A858274B-B5B7-429D-BBEE-6BF52577F6B5}" type="parTrans" cxnId="{92F90ACE-4027-4F61-9329-86C66820D9B3}">
      <dgm:prSet/>
      <dgm:spPr/>
      <dgm:t>
        <a:bodyPr/>
        <a:lstStyle/>
        <a:p>
          <a:endParaRPr lang="ro-RO"/>
        </a:p>
      </dgm:t>
    </dgm:pt>
    <dgm:pt modelId="{0F59BFC7-3B3A-407C-91D4-085FFB0F7652}" type="sibTrans" cxnId="{92F90ACE-4027-4F61-9329-86C66820D9B3}">
      <dgm:prSet/>
      <dgm:spPr/>
      <dgm:t>
        <a:bodyPr/>
        <a:lstStyle/>
        <a:p>
          <a:endParaRPr lang="ro-RO"/>
        </a:p>
      </dgm:t>
    </dgm:pt>
    <dgm:pt modelId="{DE0B4C54-FC39-45D4-9AF9-0D6D32E01E10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o-RO" dirty="0"/>
            <a:t>Finalizăm</a:t>
          </a:r>
        </a:p>
      </dgm:t>
    </dgm:pt>
    <dgm:pt modelId="{D929755C-407D-4D82-BFE1-21FC0BE21F83}" type="parTrans" cxnId="{168945E6-07B2-4C10-8DB8-8492E2347156}">
      <dgm:prSet/>
      <dgm:spPr/>
      <dgm:t>
        <a:bodyPr/>
        <a:lstStyle/>
        <a:p>
          <a:endParaRPr lang="ro-RO"/>
        </a:p>
      </dgm:t>
    </dgm:pt>
    <dgm:pt modelId="{8AE6DA68-90B2-4B4F-8009-82E321C8FEDC}" type="sibTrans" cxnId="{168945E6-07B2-4C10-8DB8-8492E2347156}">
      <dgm:prSet/>
      <dgm:spPr/>
      <dgm:t>
        <a:bodyPr/>
        <a:lstStyle/>
        <a:p>
          <a:endParaRPr lang="ro-RO"/>
        </a:p>
      </dgm:t>
    </dgm:pt>
    <dgm:pt modelId="{9042D80B-FE50-4BD5-80C4-CF6F7C0829C3}" type="pres">
      <dgm:prSet presAssocID="{DE59209E-61DD-45D7-935A-14B834C14F0A}" presName="linearFlow" presStyleCnt="0">
        <dgm:presLayoutVars>
          <dgm:resizeHandles val="exact"/>
        </dgm:presLayoutVars>
      </dgm:prSet>
      <dgm:spPr/>
    </dgm:pt>
    <dgm:pt modelId="{E105A847-337E-41FC-A82D-2329E2C427D7}" type="pres">
      <dgm:prSet presAssocID="{F7457E3E-2EDA-4321-A375-3DBB03EDCEC8}" presName="node" presStyleLbl="node1" presStyleIdx="0" presStyleCnt="7">
        <dgm:presLayoutVars>
          <dgm:bulletEnabled val="1"/>
        </dgm:presLayoutVars>
      </dgm:prSet>
      <dgm:spPr/>
    </dgm:pt>
    <dgm:pt modelId="{7CA82D6F-48BB-4725-828F-DCA40A4D272F}" type="pres">
      <dgm:prSet presAssocID="{81937182-B962-4114-B152-08F97AF0A5A3}" presName="sibTrans" presStyleLbl="sibTrans2D1" presStyleIdx="0" presStyleCnt="6"/>
      <dgm:spPr/>
    </dgm:pt>
    <dgm:pt modelId="{3FF76F76-8D81-4B00-8158-99BBD476C870}" type="pres">
      <dgm:prSet presAssocID="{81937182-B962-4114-B152-08F97AF0A5A3}" presName="connectorText" presStyleLbl="sibTrans2D1" presStyleIdx="0" presStyleCnt="6"/>
      <dgm:spPr/>
    </dgm:pt>
    <dgm:pt modelId="{98DA4E62-3A38-4470-99AB-10F7F2E486EF}" type="pres">
      <dgm:prSet presAssocID="{243EE2CB-4473-44E8-B58A-77BF9EF7C538}" presName="node" presStyleLbl="node1" presStyleIdx="1" presStyleCnt="7">
        <dgm:presLayoutVars>
          <dgm:bulletEnabled val="1"/>
        </dgm:presLayoutVars>
      </dgm:prSet>
      <dgm:spPr/>
    </dgm:pt>
    <dgm:pt modelId="{4EBA3287-9DEA-4D54-B529-501C6952CADD}" type="pres">
      <dgm:prSet presAssocID="{D84C7076-38F8-4CF6-A7C3-9C3D93963194}" presName="sibTrans" presStyleLbl="sibTrans2D1" presStyleIdx="1" presStyleCnt="6"/>
      <dgm:spPr/>
    </dgm:pt>
    <dgm:pt modelId="{BD5D7C52-9CCA-40E4-936E-3F0798C6C090}" type="pres">
      <dgm:prSet presAssocID="{D84C7076-38F8-4CF6-A7C3-9C3D93963194}" presName="connectorText" presStyleLbl="sibTrans2D1" presStyleIdx="1" presStyleCnt="6"/>
      <dgm:spPr/>
    </dgm:pt>
    <dgm:pt modelId="{FF2909C6-987F-4A20-A183-EDC289C03FDB}" type="pres">
      <dgm:prSet presAssocID="{940A2E89-B302-4678-8289-2EC56D466D9C}" presName="node" presStyleLbl="node1" presStyleIdx="2" presStyleCnt="7">
        <dgm:presLayoutVars>
          <dgm:bulletEnabled val="1"/>
        </dgm:presLayoutVars>
      </dgm:prSet>
      <dgm:spPr/>
    </dgm:pt>
    <dgm:pt modelId="{EB4A02F0-0C53-4540-9E0A-C1D39E998B59}" type="pres">
      <dgm:prSet presAssocID="{7C4C66BC-9F99-437F-8C53-78143A1CD791}" presName="sibTrans" presStyleLbl="sibTrans2D1" presStyleIdx="2" presStyleCnt="6"/>
      <dgm:spPr/>
    </dgm:pt>
    <dgm:pt modelId="{DFE17147-8695-42A8-B169-A71C85CE8692}" type="pres">
      <dgm:prSet presAssocID="{7C4C66BC-9F99-437F-8C53-78143A1CD791}" presName="connectorText" presStyleLbl="sibTrans2D1" presStyleIdx="2" presStyleCnt="6"/>
      <dgm:spPr/>
    </dgm:pt>
    <dgm:pt modelId="{2DC412BA-CD97-481F-8F6B-73D8CAA1DE69}" type="pres">
      <dgm:prSet presAssocID="{EB30418C-45F9-456E-AE4A-689476BE2209}" presName="node" presStyleLbl="node1" presStyleIdx="3" presStyleCnt="7">
        <dgm:presLayoutVars>
          <dgm:bulletEnabled val="1"/>
        </dgm:presLayoutVars>
      </dgm:prSet>
      <dgm:spPr/>
    </dgm:pt>
    <dgm:pt modelId="{17382E5A-93F7-4628-ABCA-DD58CA7E586B}" type="pres">
      <dgm:prSet presAssocID="{CB490B46-E83F-4B9E-9A04-E5021120E719}" presName="sibTrans" presStyleLbl="sibTrans2D1" presStyleIdx="3" presStyleCnt="6"/>
      <dgm:spPr/>
    </dgm:pt>
    <dgm:pt modelId="{C3FE2890-22A0-4351-A6EF-91F96E2967E4}" type="pres">
      <dgm:prSet presAssocID="{CB490B46-E83F-4B9E-9A04-E5021120E719}" presName="connectorText" presStyleLbl="sibTrans2D1" presStyleIdx="3" presStyleCnt="6"/>
      <dgm:spPr/>
    </dgm:pt>
    <dgm:pt modelId="{6464D0F2-476C-4FF6-9145-D96AEC23E73F}" type="pres">
      <dgm:prSet presAssocID="{497A44DA-4274-41E3-82F8-6F1A703D856E}" presName="node" presStyleLbl="node1" presStyleIdx="4" presStyleCnt="7">
        <dgm:presLayoutVars>
          <dgm:bulletEnabled val="1"/>
        </dgm:presLayoutVars>
      </dgm:prSet>
      <dgm:spPr/>
    </dgm:pt>
    <dgm:pt modelId="{0B99CA23-9A3B-402B-9F78-96FBD06B6328}" type="pres">
      <dgm:prSet presAssocID="{642C60C9-BDE7-4DEA-9002-34CE76D7ECA2}" presName="sibTrans" presStyleLbl="sibTrans2D1" presStyleIdx="4" presStyleCnt="6"/>
      <dgm:spPr/>
    </dgm:pt>
    <dgm:pt modelId="{6FFE5A04-CB1F-4A34-A198-4A62BA192BEE}" type="pres">
      <dgm:prSet presAssocID="{642C60C9-BDE7-4DEA-9002-34CE76D7ECA2}" presName="connectorText" presStyleLbl="sibTrans2D1" presStyleIdx="4" presStyleCnt="6"/>
      <dgm:spPr/>
    </dgm:pt>
    <dgm:pt modelId="{4D853F0C-A295-45D8-940A-45BA10F187AB}" type="pres">
      <dgm:prSet presAssocID="{4C23AAA2-6B90-4A24-A37B-219F2E8E282E}" presName="node" presStyleLbl="node1" presStyleIdx="5" presStyleCnt="7" custScaleX="129584" custScaleY="181466">
        <dgm:presLayoutVars>
          <dgm:bulletEnabled val="1"/>
        </dgm:presLayoutVars>
      </dgm:prSet>
      <dgm:spPr>
        <a:prstGeom prst="flowChartDecision">
          <a:avLst/>
        </a:prstGeom>
      </dgm:spPr>
    </dgm:pt>
    <dgm:pt modelId="{07CCE9FA-7B14-498C-86A8-66E7B1CAC344}" type="pres">
      <dgm:prSet presAssocID="{0F59BFC7-3B3A-407C-91D4-085FFB0F7652}" presName="sibTrans" presStyleLbl="sibTrans2D1" presStyleIdx="5" presStyleCnt="6"/>
      <dgm:spPr/>
    </dgm:pt>
    <dgm:pt modelId="{EEA1FCA1-6A0D-4E95-845E-7B3F0734B85A}" type="pres">
      <dgm:prSet presAssocID="{0F59BFC7-3B3A-407C-91D4-085FFB0F7652}" presName="connectorText" presStyleLbl="sibTrans2D1" presStyleIdx="5" presStyleCnt="6"/>
      <dgm:spPr/>
    </dgm:pt>
    <dgm:pt modelId="{F54DD5D4-A8A3-4698-873A-64D30E08133E}" type="pres">
      <dgm:prSet presAssocID="{DE0B4C54-FC39-45D4-9AF9-0D6D32E01E10}" presName="node" presStyleLbl="node1" presStyleIdx="6" presStyleCnt="7">
        <dgm:presLayoutVars>
          <dgm:bulletEnabled val="1"/>
        </dgm:presLayoutVars>
      </dgm:prSet>
      <dgm:spPr/>
    </dgm:pt>
  </dgm:ptLst>
  <dgm:cxnLst>
    <dgm:cxn modelId="{005B6200-D934-477C-9E97-493BBD21C7F2}" type="presOf" srcId="{81937182-B962-4114-B152-08F97AF0A5A3}" destId="{3FF76F76-8D81-4B00-8158-99BBD476C870}" srcOrd="1" destOrd="0" presId="urn:microsoft.com/office/officeart/2005/8/layout/process2"/>
    <dgm:cxn modelId="{6C3C250E-EDA8-48DF-8E13-5A3B171E8DD5}" type="presOf" srcId="{7C4C66BC-9F99-437F-8C53-78143A1CD791}" destId="{DFE17147-8695-42A8-B169-A71C85CE8692}" srcOrd="1" destOrd="0" presId="urn:microsoft.com/office/officeart/2005/8/layout/process2"/>
    <dgm:cxn modelId="{59A82E1F-5E83-4A11-AB75-192FC1F2B54B}" type="presOf" srcId="{CB490B46-E83F-4B9E-9A04-E5021120E719}" destId="{17382E5A-93F7-4628-ABCA-DD58CA7E586B}" srcOrd="0" destOrd="0" presId="urn:microsoft.com/office/officeart/2005/8/layout/process2"/>
    <dgm:cxn modelId="{7985953E-98BC-4242-9D2F-D056CB10A25C}" type="presOf" srcId="{81937182-B962-4114-B152-08F97AF0A5A3}" destId="{7CA82D6F-48BB-4725-828F-DCA40A4D272F}" srcOrd="0" destOrd="0" presId="urn:microsoft.com/office/officeart/2005/8/layout/process2"/>
    <dgm:cxn modelId="{D076D75B-E267-4CEF-B48A-B3AE275792E1}" type="presOf" srcId="{497A44DA-4274-41E3-82F8-6F1A703D856E}" destId="{6464D0F2-476C-4FF6-9145-D96AEC23E73F}" srcOrd="0" destOrd="0" presId="urn:microsoft.com/office/officeart/2005/8/layout/process2"/>
    <dgm:cxn modelId="{29BB2160-6945-4CE2-A9C3-C34665DAADF2}" srcId="{DE59209E-61DD-45D7-935A-14B834C14F0A}" destId="{EB30418C-45F9-456E-AE4A-689476BE2209}" srcOrd="3" destOrd="0" parTransId="{4E00BD74-46A0-40B8-9A97-7629A60612AF}" sibTransId="{CB490B46-E83F-4B9E-9A04-E5021120E719}"/>
    <dgm:cxn modelId="{DA553942-6083-429A-AC9A-B8FCC773DA7B}" type="presOf" srcId="{0F59BFC7-3B3A-407C-91D4-085FFB0F7652}" destId="{EEA1FCA1-6A0D-4E95-845E-7B3F0734B85A}" srcOrd="1" destOrd="0" presId="urn:microsoft.com/office/officeart/2005/8/layout/process2"/>
    <dgm:cxn modelId="{BA93BB46-7420-4CAF-8D0E-44000CD3065B}" type="presOf" srcId="{940A2E89-B302-4678-8289-2EC56D466D9C}" destId="{FF2909C6-987F-4A20-A183-EDC289C03FDB}" srcOrd="0" destOrd="0" presId="urn:microsoft.com/office/officeart/2005/8/layout/process2"/>
    <dgm:cxn modelId="{30BF8F4E-0915-49A0-9017-1A36BFA86C48}" type="presOf" srcId="{7C4C66BC-9F99-437F-8C53-78143A1CD791}" destId="{EB4A02F0-0C53-4540-9E0A-C1D39E998B59}" srcOrd="0" destOrd="0" presId="urn:microsoft.com/office/officeart/2005/8/layout/process2"/>
    <dgm:cxn modelId="{11E8BA70-4483-4DF3-8C84-5CC5E91C9E13}" srcId="{DE59209E-61DD-45D7-935A-14B834C14F0A}" destId="{940A2E89-B302-4678-8289-2EC56D466D9C}" srcOrd="2" destOrd="0" parTransId="{AC0DB1EA-8821-42B8-AFA9-6020F9408E77}" sibTransId="{7C4C66BC-9F99-437F-8C53-78143A1CD791}"/>
    <dgm:cxn modelId="{FFF1F070-71E6-48F2-A071-120D0778480C}" type="presOf" srcId="{CB490B46-E83F-4B9E-9A04-E5021120E719}" destId="{C3FE2890-22A0-4351-A6EF-91F96E2967E4}" srcOrd="1" destOrd="0" presId="urn:microsoft.com/office/officeart/2005/8/layout/process2"/>
    <dgm:cxn modelId="{CE79D771-EDB6-4759-A384-8991CD0AB966}" type="presOf" srcId="{DE59209E-61DD-45D7-935A-14B834C14F0A}" destId="{9042D80B-FE50-4BD5-80C4-CF6F7C0829C3}" srcOrd="0" destOrd="0" presId="urn:microsoft.com/office/officeart/2005/8/layout/process2"/>
    <dgm:cxn modelId="{D95AA556-ACD4-4C2A-B39D-A34894BD6DAB}" srcId="{DE59209E-61DD-45D7-935A-14B834C14F0A}" destId="{243EE2CB-4473-44E8-B58A-77BF9EF7C538}" srcOrd="1" destOrd="0" parTransId="{4FAA61FE-0562-41A9-8AFA-49D28932D577}" sibTransId="{D84C7076-38F8-4CF6-A7C3-9C3D93963194}"/>
    <dgm:cxn modelId="{172A9559-F095-4DD8-8D31-749E6FF082CD}" type="presOf" srcId="{642C60C9-BDE7-4DEA-9002-34CE76D7ECA2}" destId="{0B99CA23-9A3B-402B-9F78-96FBD06B6328}" srcOrd="0" destOrd="0" presId="urn:microsoft.com/office/officeart/2005/8/layout/process2"/>
    <dgm:cxn modelId="{A029E07D-6309-4668-980E-B6396F54B272}" type="presOf" srcId="{DE0B4C54-FC39-45D4-9AF9-0D6D32E01E10}" destId="{F54DD5D4-A8A3-4698-873A-64D30E08133E}" srcOrd="0" destOrd="0" presId="urn:microsoft.com/office/officeart/2005/8/layout/process2"/>
    <dgm:cxn modelId="{0F026B82-2359-44C2-BCE5-8A19DDF16B3B}" srcId="{DE59209E-61DD-45D7-935A-14B834C14F0A}" destId="{F7457E3E-2EDA-4321-A375-3DBB03EDCEC8}" srcOrd="0" destOrd="0" parTransId="{05AE6097-DA75-4657-88D1-81485ADAF3A4}" sibTransId="{81937182-B962-4114-B152-08F97AF0A5A3}"/>
    <dgm:cxn modelId="{04AB1D98-676F-482C-B832-FE15814F3CBF}" srcId="{DE59209E-61DD-45D7-935A-14B834C14F0A}" destId="{497A44DA-4274-41E3-82F8-6F1A703D856E}" srcOrd="4" destOrd="0" parTransId="{64BE3338-4815-4639-ABF7-ECAA2467F7B9}" sibTransId="{642C60C9-BDE7-4DEA-9002-34CE76D7ECA2}"/>
    <dgm:cxn modelId="{F55DAA9C-3075-4AEB-9BE7-846EAE25C532}" type="presOf" srcId="{243EE2CB-4473-44E8-B58A-77BF9EF7C538}" destId="{98DA4E62-3A38-4470-99AB-10F7F2E486EF}" srcOrd="0" destOrd="0" presId="urn:microsoft.com/office/officeart/2005/8/layout/process2"/>
    <dgm:cxn modelId="{B4486F9D-78D4-471B-A478-BE02E949818D}" type="presOf" srcId="{D84C7076-38F8-4CF6-A7C3-9C3D93963194}" destId="{BD5D7C52-9CCA-40E4-936E-3F0798C6C090}" srcOrd="1" destOrd="0" presId="urn:microsoft.com/office/officeart/2005/8/layout/process2"/>
    <dgm:cxn modelId="{85ED2EAD-4DF2-4FF0-A820-B1BCB6F0FD6B}" type="presOf" srcId="{4C23AAA2-6B90-4A24-A37B-219F2E8E282E}" destId="{4D853F0C-A295-45D8-940A-45BA10F187AB}" srcOrd="0" destOrd="0" presId="urn:microsoft.com/office/officeart/2005/8/layout/process2"/>
    <dgm:cxn modelId="{982E54BD-40DA-458E-9CC2-001313735003}" type="presOf" srcId="{0F59BFC7-3B3A-407C-91D4-085FFB0F7652}" destId="{07CCE9FA-7B14-498C-86A8-66E7B1CAC344}" srcOrd="0" destOrd="0" presId="urn:microsoft.com/office/officeart/2005/8/layout/process2"/>
    <dgm:cxn modelId="{1F67E6CC-2682-42A2-9AAE-B43161EB914B}" type="presOf" srcId="{EB30418C-45F9-456E-AE4A-689476BE2209}" destId="{2DC412BA-CD97-481F-8F6B-73D8CAA1DE69}" srcOrd="0" destOrd="0" presId="urn:microsoft.com/office/officeart/2005/8/layout/process2"/>
    <dgm:cxn modelId="{92F90ACE-4027-4F61-9329-86C66820D9B3}" srcId="{DE59209E-61DD-45D7-935A-14B834C14F0A}" destId="{4C23AAA2-6B90-4A24-A37B-219F2E8E282E}" srcOrd="5" destOrd="0" parTransId="{A858274B-B5B7-429D-BBEE-6BF52577F6B5}" sibTransId="{0F59BFC7-3B3A-407C-91D4-085FFB0F7652}"/>
    <dgm:cxn modelId="{590097D8-C84A-407E-B49A-FBAB214F67DA}" type="presOf" srcId="{F7457E3E-2EDA-4321-A375-3DBB03EDCEC8}" destId="{E105A847-337E-41FC-A82D-2329E2C427D7}" srcOrd="0" destOrd="0" presId="urn:microsoft.com/office/officeart/2005/8/layout/process2"/>
    <dgm:cxn modelId="{B322A5DB-5686-45DD-A6C4-13C4A5C3E628}" type="presOf" srcId="{642C60C9-BDE7-4DEA-9002-34CE76D7ECA2}" destId="{6FFE5A04-CB1F-4A34-A198-4A62BA192BEE}" srcOrd="1" destOrd="0" presId="urn:microsoft.com/office/officeart/2005/8/layout/process2"/>
    <dgm:cxn modelId="{168945E6-07B2-4C10-8DB8-8492E2347156}" srcId="{DE59209E-61DD-45D7-935A-14B834C14F0A}" destId="{DE0B4C54-FC39-45D4-9AF9-0D6D32E01E10}" srcOrd="6" destOrd="0" parTransId="{D929755C-407D-4D82-BFE1-21FC0BE21F83}" sibTransId="{8AE6DA68-90B2-4B4F-8009-82E321C8FEDC}"/>
    <dgm:cxn modelId="{5FE703F7-A8CD-4AC8-BA04-58CF77254278}" type="presOf" srcId="{D84C7076-38F8-4CF6-A7C3-9C3D93963194}" destId="{4EBA3287-9DEA-4D54-B529-501C6952CADD}" srcOrd="0" destOrd="0" presId="urn:microsoft.com/office/officeart/2005/8/layout/process2"/>
    <dgm:cxn modelId="{5C5FCC5B-EE66-426D-9A3F-9A7E6B55F3AC}" type="presParOf" srcId="{9042D80B-FE50-4BD5-80C4-CF6F7C0829C3}" destId="{E105A847-337E-41FC-A82D-2329E2C427D7}" srcOrd="0" destOrd="0" presId="urn:microsoft.com/office/officeart/2005/8/layout/process2"/>
    <dgm:cxn modelId="{1CFAC21C-72BB-4598-8DAE-1D6653DDC9F2}" type="presParOf" srcId="{9042D80B-FE50-4BD5-80C4-CF6F7C0829C3}" destId="{7CA82D6F-48BB-4725-828F-DCA40A4D272F}" srcOrd="1" destOrd="0" presId="urn:microsoft.com/office/officeart/2005/8/layout/process2"/>
    <dgm:cxn modelId="{A9450B0E-DB64-4D96-BF3E-091A301FEBA3}" type="presParOf" srcId="{7CA82D6F-48BB-4725-828F-DCA40A4D272F}" destId="{3FF76F76-8D81-4B00-8158-99BBD476C870}" srcOrd="0" destOrd="0" presId="urn:microsoft.com/office/officeart/2005/8/layout/process2"/>
    <dgm:cxn modelId="{7A9C535A-7BC1-4047-856E-FAF7098B4FE6}" type="presParOf" srcId="{9042D80B-FE50-4BD5-80C4-CF6F7C0829C3}" destId="{98DA4E62-3A38-4470-99AB-10F7F2E486EF}" srcOrd="2" destOrd="0" presId="urn:microsoft.com/office/officeart/2005/8/layout/process2"/>
    <dgm:cxn modelId="{770D53F3-724D-41CD-9BEC-466D88942CCE}" type="presParOf" srcId="{9042D80B-FE50-4BD5-80C4-CF6F7C0829C3}" destId="{4EBA3287-9DEA-4D54-B529-501C6952CADD}" srcOrd="3" destOrd="0" presId="urn:microsoft.com/office/officeart/2005/8/layout/process2"/>
    <dgm:cxn modelId="{7D8735C0-3CFF-422A-BB53-764807D5B46A}" type="presParOf" srcId="{4EBA3287-9DEA-4D54-B529-501C6952CADD}" destId="{BD5D7C52-9CCA-40E4-936E-3F0798C6C090}" srcOrd="0" destOrd="0" presId="urn:microsoft.com/office/officeart/2005/8/layout/process2"/>
    <dgm:cxn modelId="{7ECBBE71-C371-481F-8F21-6412FDC20B1F}" type="presParOf" srcId="{9042D80B-FE50-4BD5-80C4-CF6F7C0829C3}" destId="{FF2909C6-987F-4A20-A183-EDC289C03FDB}" srcOrd="4" destOrd="0" presId="urn:microsoft.com/office/officeart/2005/8/layout/process2"/>
    <dgm:cxn modelId="{E5F974EA-DAC8-4A6A-8D81-3044005D1B0C}" type="presParOf" srcId="{9042D80B-FE50-4BD5-80C4-CF6F7C0829C3}" destId="{EB4A02F0-0C53-4540-9E0A-C1D39E998B59}" srcOrd="5" destOrd="0" presId="urn:microsoft.com/office/officeart/2005/8/layout/process2"/>
    <dgm:cxn modelId="{FEB6C1FE-4AE4-48EF-A44F-3763293AB5E9}" type="presParOf" srcId="{EB4A02F0-0C53-4540-9E0A-C1D39E998B59}" destId="{DFE17147-8695-42A8-B169-A71C85CE8692}" srcOrd="0" destOrd="0" presId="urn:microsoft.com/office/officeart/2005/8/layout/process2"/>
    <dgm:cxn modelId="{D87366AB-C6A3-471F-B31B-D30BC22E2CA9}" type="presParOf" srcId="{9042D80B-FE50-4BD5-80C4-CF6F7C0829C3}" destId="{2DC412BA-CD97-481F-8F6B-73D8CAA1DE69}" srcOrd="6" destOrd="0" presId="urn:microsoft.com/office/officeart/2005/8/layout/process2"/>
    <dgm:cxn modelId="{D5069419-40B5-48FC-A38F-4AAB466D20EE}" type="presParOf" srcId="{9042D80B-FE50-4BD5-80C4-CF6F7C0829C3}" destId="{17382E5A-93F7-4628-ABCA-DD58CA7E586B}" srcOrd="7" destOrd="0" presId="urn:microsoft.com/office/officeart/2005/8/layout/process2"/>
    <dgm:cxn modelId="{D65CBECB-1AAF-40BD-84BB-A40538BE4DF1}" type="presParOf" srcId="{17382E5A-93F7-4628-ABCA-DD58CA7E586B}" destId="{C3FE2890-22A0-4351-A6EF-91F96E2967E4}" srcOrd="0" destOrd="0" presId="urn:microsoft.com/office/officeart/2005/8/layout/process2"/>
    <dgm:cxn modelId="{1DE743FE-09BB-4279-8EB1-DBDD4BA301AE}" type="presParOf" srcId="{9042D80B-FE50-4BD5-80C4-CF6F7C0829C3}" destId="{6464D0F2-476C-4FF6-9145-D96AEC23E73F}" srcOrd="8" destOrd="0" presId="urn:microsoft.com/office/officeart/2005/8/layout/process2"/>
    <dgm:cxn modelId="{68415997-5393-4398-9AD3-BD9D1137ACAA}" type="presParOf" srcId="{9042D80B-FE50-4BD5-80C4-CF6F7C0829C3}" destId="{0B99CA23-9A3B-402B-9F78-96FBD06B6328}" srcOrd="9" destOrd="0" presId="urn:microsoft.com/office/officeart/2005/8/layout/process2"/>
    <dgm:cxn modelId="{738F5585-8BC3-4A7F-AFBC-067D2804F690}" type="presParOf" srcId="{0B99CA23-9A3B-402B-9F78-96FBD06B6328}" destId="{6FFE5A04-CB1F-4A34-A198-4A62BA192BEE}" srcOrd="0" destOrd="0" presId="urn:microsoft.com/office/officeart/2005/8/layout/process2"/>
    <dgm:cxn modelId="{F4E4A22A-3B0B-486F-B6DC-91BEC844CE6D}" type="presParOf" srcId="{9042D80B-FE50-4BD5-80C4-CF6F7C0829C3}" destId="{4D853F0C-A295-45D8-940A-45BA10F187AB}" srcOrd="10" destOrd="0" presId="urn:microsoft.com/office/officeart/2005/8/layout/process2"/>
    <dgm:cxn modelId="{A8518868-BA35-4FF2-A973-11ED750566C5}" type="presParOf" srcId="{9042D80B-FE50-4BD5-80C4-CF6F7C0829C3}" destId="{07CCE9FA-7B14-498C-86A8-66E7B1CAC344}" srcOrd="11" destOrd="0" presId="urn:microsoft.com/office/officeart/2005/8/layout/process2"/>
    <dgm:cxn modelId="{FA1150C8-D4BA-4B0E-A4A9-5F7C7C35DFD0}" type="presParOf" srcId="{07CCE9FA-7B14-498C-86A8-66E7B1CAC344}" destId="{EEA1FCA1-6A0D-4E95-845E-7B3F0734B85A}" srcOrd="0" destOrd="0" presId="urn:microsoft.com/office/officeart/2005/8/layout/process2"/>
    <dgm:cxn modelId="{309E1D6E-869D-4AA2-920E-1D4988E77DBA}" type="presParOf" srcId="{9042D80B-FE50-4BD5-80C4-CF6F7C0829C3}" destId="{F54DD5D4-A8A3-4698-873A-64D30E08133E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5A847-337E-41FC-A82D-2329E2C427D7}">
      <dsp:nvSpPr>
        <dsp:cNvPr id="0" name=""/>
        <dsp:cNvSpPr/>
      </dsp:nvSpPr>
      <dsp:spPr>
        <a:xfrm>
          <a:off x="686257" y="1974"/>
          <a:ext cx="2255498" cy="56387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200" kern="1200" dirty="0"/>
            <a:t>Inițializăm populația</a:t>
          </a:r>
        </a:p>
      </dsp:txBody>
      <dsp:txXfrm>
        <a:off x="702772" y="18489"/>
        <a:ext cx="2222468" cy="530844"/>
      </dsp:txXfrm>
    </dsp:sp>
    <dsp:sp modelId="{7CA82D6F-48BB-4725-828F-DCA40A4D272F}">
      <dsp:nvSpPr>
        <dsp:cNvPr id="0" name=""/>
        <dsp:cNvSpPr/>
      </dsp:nvSpPr>
      <dsp:spPr>
        <a:xfrm rot="5400000">
          <a:off x="1708280" y="579946"/>
          <a:ext cx="211452" cy="2537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900" kern="1200"/>
        </a:p>
      </dsp:txBody>
      <dsp:txXfrm rot="-5400000">
        <a:off x="1737884" y="601091"/>
        <a:ext cx="152245" cy="148016"/>
      </dsp:txXfrm>
    </dsp:sp>
    <dsp:sp modelId="{98DA4E62-3A38-4470-99AB-10F7F2E486EF}">
      <dsp:nvSpPr>
        <dsp:cNvPr id="0" name=""/>
        <dsp:cNvSpPr/>
      </dsp:nvSpPr>
      <dsp:spPr>
        <a:xfrm>
          <a:off x="686257" y="847786"/>
          <a:ext cx="2255498" cy="56387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200" kern="1200" dirty="0"/>
            <a:t>Determinăm </a:t>
          </a:r>
          <a:r>
            <a:rPr lang="ro-RO" sz="1200" kern="1200" dirty="0" err="1"/>
            <a:t>fitnesul</a:t>
          </a:r>
          <a:r>
            <a:rPr lang="ro-RO" sz="1200" kern="1200" dirty="0"/>
            <a:t> entităților din populație</a:t>
          </a:r>
        </a:p>
      </dsp:txBody>
      <dsp:txXfrm>
        <a:off x="702772" y="864301"/>
        <a:ext cx="2222468" cy="530844"/>
      </dsp:txXfrm>
    </dsp:sp>
    <dsp:sp modelId="{4EBA3287-9DEA-4D54-B529-501C6952CADD}">
      <dsp:nvSpPr>
        <dsp:cNvPr id="0" name=""/>
        <dsp:cNvSpPr/>
      </dsp:nvSpPr>
      <dsp:spPr>
        <a:xfrm rot="5400000">
          <a:off x="1708280" y="1425758"/>
          <a:ext cx="211452" cy="2537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900" kern="1200"/>
        </a:p>
      </dsp:txBody>
      <dsp:txXfrm rot="-5400000">
        <a:off x="1737884" y="1446903"/>
        <a:ext cx="152245" cy="148016"/>
      </dsp:txXfrm>
    </dsp:sp>
    <dsp:sp modelId="{FF2909C6-987F-4A20-A183-EDC289C03FDB}">
      <dsp:nvSpPr>
        <dsp:cNvPr id="0" name=""/>
        <dsp:cNvSpPr/>
      </dsp:nvSpPr>
      <dsp:spPr>
        <a:xfrm>
          <a:off x="686257" y="1693598"/>
          <a:ext cx="2255498" cy="56387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200" kern="1200" dirty="0"/>
            <a:t>Selecție</a:t>
          </a:r>
        </a:p>
      </dsp:txBody>
      <dsp:txXfrm>
        <a:off x="702772" y="1710113"/>
        <a:ext cx="2222468" cy="530844"/>
      </dsp:txXfrm>
    </dsp:sp>
    <dsp:sp modelId="{EB4A02F0-0C53-4540-9E0A-C1D39E998B59}">
      <dsp:nvSpPr>
        <dsp:cNvPr id="0" name=""/>
        <dsp:cNvSpPr/>
      </dsp:nvSpPr>
      <dsp:spPr>
        <a:xfrm rot="5400000">
          <a:off x="1708280" y="2271569"/>
          <a:ext cx="211452" cy="2537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900" kern="1200"/>
        </a:p>
      </dsp:txBody>
      <dsp:txXfrm rot="-5400000">
        <a:off x="1737884" y="2292714"/>
        <a:ext cx="152245" cy="148016"/>
      </dsp:txXfrm>
    </dsp:sp>
    <dsp:sp modelId="{2DC412BA-CD97-481F-8F6B-73D8CAA1DE69}">
      <dsp:nvSpPr>
        <dsp:cNvPr id="0" name=""/>
        <dsp:cNvSpPr/>
      </dsp:nvSpPr>
      <dsp:spPr>
        <a:xfrm>
          <a:off x="686257" y="2539410"/>
          <a:ext cx="2255498" cy="56387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200" kern="1200" dirty="0" err="1"/>
            <a:t>Crossover</a:t>
          </a:r>
          <a:endParaRPr lang="ro-RO" sz="1200" kern="1200" dirty="0"/>
        </a:p>
      </dsp:txBody>
      <dsp:txXfrm>
        <a:off x="702772" y="2555925"/>
        <a:ext cx="2222468" cy="530844"/>
      </dsp:txXfrm>
    </dsp:sp>
    <dsp:sp modelId="{17382E5A-93F7-4628-ABCA-DD58CA7E586B}">
      <dsp:nvSpPr>
        <dsp:cNvPr id="0" name=""/>
        <dsp:cNvSpPr/>
      </dsp:nvSpPr>
      <dsp:spPr>
        <a:xfrm rot="5400000">
          <a:off x="1708280" y="3117381"/>
          <a:ext cx="211452" cy="2537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900" kern="1200"/>
        </a:p>
      </dsp:txBody>
      <dsp:txXfrm rot="-5400000">
        <a:off x="1737884" y="3138526"/>
        <a:ext cx="152245" cy="148016"/>
      </dsp:txXfrm>
    </dsp:sp>
    <dsp:sp modelId="{6464D0F2-476C-4FF6-9145-D96AEC23E73F}">
      <dsp:nvSpPr>
        <dsp:cNvPr id="0" name=""/>
        <dsp:cNvSpPr/>
      </dsp:nvSpPr>
      <dsp:spPr>
        <a:xfrm>
          <a:off x="686257" y="3385222"/>
          <a:ext cx="2255498" cy="56387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200" kern="1200" dirty="0" err="1"/>
            <a:t>Mutation</a:t>
          </a:r>
          <a:endParaRPr lang="ro-RO" sz="1200" kern="1200" dirty="0"/>
        </a:p>
      </dsp:txBody>
      <dsp:txXfrm>
        <a:off x="702772" y="3401737"/>
        <a:ext cx="2222468" cy="530844"/>
      </dsp:txXfrm>
    </dsp:sp>
    <dsp:sp modelId="{0B99CA23-9A3B-402B-9F78-96FBD06B6328}">
      <dsp:nvSpPr>
        <dsp:cNvPr id="0" name=""/>
        <dsp:cNvSpPr/>
      </dsp:nvSpPr>
      <dsp:spPr>
        <a:xfrm rot="5400000">
          <a:off x="1708280" y="3963193"/>
          <a:ext cx="211452" cy="2537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900" kern="1200"/>
        </a:p>
      </dsp:txBody>
      <dsp:txXfrm rot="-5400000">
        <a:off x="1737884" y="3984338"/>
        <a:ext cx="152245" cy="148016"/>
      </dsp:txXfrm>
    </dsp:sp>
    <dsp:sp modelId="{4D853F0C-A295-45D8-940A-45BA10F187AB}">
      <dsp:nvSpPr>
        <dsp:cNvPr id="0" name=""/>
        <dsp:cNvSpPr/>
      </dsp:nvSpPr>
      <dsp:spPr>
        <a:xfrm>
          <a:off x="352624" y="4231033"/>
          <a:ext cx="2922764" cy="1023240"/>
        </a:xfrm>
        <a:prstGeom prst="flowChartDecision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200" kern="1200" dirty="0"/>
            <a:t>Condiția de terminare</a:t>
          </a:r>
        </a:p>
      </dsp:txBody>
      <dsp:txXfrm>
        <a:off x="1083315" y="4486843"/>
        <a:ext cx="1461382" cy="511620"/>
      </dsp:txXfrm>
    </dsp:sp>
    <dsp:sp modelId="{07CCE9FA-7B14-498C-86A8-66E7B1CAC344}">
      <dsp:nvSpPr>
        <dsp:cNvPr id="0" name=""/>
        <dsp:cNvSpPr/>
      </dsp:nvSpPr>
      <dsp:spPr>
        <a:xfrm rot="5400000">
          <a:off x="1708280" y="5268371"/>
          <a:ext cx="211452" cy="2537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900" kern="1200"/>
        </a:p>
      </dsp:txBody>
      <dsp:txXfrm rot="-5400000">
        <a:off x="1737884" y="5289516"/>
        <a:ext cx="152245" cy="148016"/>
      </dsp:txXfrm>
    </dsp:sp>
    <dsp:sp modelId="{F54DD5D4-A8A3-4698-873A-64D30E08133E}">
      <dsp:nvSpPr>
        <dsp:cNvPr id="0" name=""/>
        <dsp:cNvSpPr/>
      </dsp:nvSpPr>
      <dsp:spPr>
        <a:xfrm>
          <a:off x="686257" y="5536211"/>
          <a:ext cx="2255498" cy="56387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200" kern="1200" dirty="0"/>
            <a:t>Finalizăm</a:t>
          </a:r>
        </a:p>
      </dsp:txBody>
      <dsp:txXfrm>
        <a:off x="702772" y="5552726"/>
        <a:ext cx="2222468" cy="530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81" r:id="rId17"/>
    <p:sldLayoutId id="2147483654" r:id="rId18"/>
    <p:sldLayoutId id="2147483650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79" y="2957867"/>
            <a:ext cx="4713011" cy="1075653"/>
          </a:xfrm>
        </p:spPr>
        <p:txBody>
          <a:bodyPr/>
          <a:lstStyle/>
          <a:p>
            <a:pPr algn="ctr"/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Genetici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6"/>
            <a:ext cx="4876800" cy="1075653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ro-RO" dirty="0" err="1"/>
              <a:t>ândea</a:t>
            </a:r>
            <a:r>
              <a:rPr lang="ro-RO" dirty="0"/>
              <a:t> Marian</a:t>
            </a:r>
          </a:p>
          <a:p>
            <a:r>
              <a:rPr lang="ro-RO" dirty="0" err="1"/>
              <a:t>Podolac</a:t>
            </a:r>
            <a:r>
              <a:rPr lang="ro-RO" dirty="0"/>
              <a:t> Eduard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3ADEA-1441-430E-9EA5-98E41639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1157142"/>
            <a:ext cx="11841975" cy="2004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AD88A0-59ED-42AF-869F-33597420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2" y="3429000"/>
            <a:ext cx="11841975" cy="26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Pirate parrot">
                <a:extLst>
                  <a:ext uri="{FF2B5EF4-FFF2-40B4-BE49-F238E27FC236}">
                    <a16:creationId xmlns:a16="http://schemas.microsoft.com/office/drawing/2014/main" id="{0591A163-DB24-45B8-B2DF-0DF199C183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7784351"/>
                  </p:ext>
                </p:extLst>
              </p:nvPr>
            </p:nvGraphicFramePr>
            <p:xfrm>
              <a:off x="741420" y="1113311"/>
              <a:ext cx="4079750" cy="52005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9750" cy="5200543"/>
                    </a:xfrm>
                    <a:prstGeom prst="rect">
                      <a:avLst/>
                    </a:prstGeom>
                  </am3d:spPr>
                  <am3d:camera>
                    <am3d:pos x="0" y="0" z="69706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585" d="1000000"/>
                    <am3d:preTrans dx="-753531" dy="-16904311" dz="-3042798"/>
                    <am3d:scale>
                      <am3d:sx n="1000000" d="1000000"/>
                      <am3d:sy n="1000000" d="1000000"/>
                      <am3d:sz n="1000000" d="1000000"/>
                    </am3d:scale>
                    <am3d:rot ax="835510" ay="1801020" az="42424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4">
                        <a3danim:animPr length="12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4"/>
                    </a:ext>
                  </am3d:extLst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Pirate parrot">
                <a:extLst>
                  <a:ext uri="{FF2B5EF4-FFF2-40B4-BE49-F238E27FC236}">
                    <a16:creationId xmlns:a16="http://schemas.microsoft.com/office/drawing/2014/main" id="{0591A163-DB24-45B8-B2DF-0DF199C183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420" y="1113311"/>
                <a:ext cx="4079750" cy="5200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Playful dog">
                <a:extLst>
                  <a:ext uri="{FF2B5EF4-FFF2-40B4-BE49-F238E27FC236}">
                    <a16:creationId xmlns:a16="http://schemas.microsoft.com/office/drawing/2014/main" id="{EC8EB1CC-16C1-4F43-8397-8C17B0A72F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7291057"/>
                  </p:ext>
                </p:extLst>
              </p:nvPr>
            </p:nvGraphicFramePr>
            <p:xfrm rot="212626">
              <a:off x="6188122" y="3252533"/>
              <a:ext cx="7446073" cy="5015774"/>
            </p:xfrm>
            <a:graphic>
              <a:graphicData uri="http://schemas.microsoft.com/office/drawing/2017/model3d">
                <am3d:model3d r:embed="rId4">
                  <am3d:spPr>
                    <a:xfrm rot="212626">
                      <a:off x="0" y="0"/>
                      <a:ext cx="7446073" cy="5015774"/>
                    </a:xfrm>
                    <a:prstGeom prst="rect">
                      <a:avLst/>
                    </a:prstGeom>
                  </am3d:spPr>
                  <am3d:camera>
                    <am3d:pos x="0" y="0" z="713143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5164" d="1000000"/>
                    <am3d:preTrans dx="127799" dy="-5958809" dz="-1979544"/>
                    <am3d:scale>
                      <am3d:sx n="1000000" d="1000000"/>
                      <am3d:sy n="1000000" d="1000000"/>
                      <am3d:sz n="1000000" d="1000000"/>
                    </am3d:scale>
                    <am3d:rot ax="-36410" ay="-515980" az="544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3">
                        <a3danim:animPr length="8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87685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Playful dog">
                <a:extLst>
                  <a:ext uri="{FF2B5EF4-FFF2-40B4-BE49-F238E27FC236}">
                    <a16:creationId xmlns:a16="http://schemas.microsoft.com/office/drawing/2014/main" id="{EC8EB1CC-16C1-4F43-8397-8C17B0A72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2626">
                <a:off x="6188122" y="3252533"/>
                <a:ext cx="7446073" cy="50157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3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embedded4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4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233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embedded5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/>
          <a:lstStyle/>
          <a:p>
            <a:r>
              <a:rPr lang="ro-RO" dirty="0"/>
              <a:t>Ce este un algoritm genetic?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7216" y="2558446"/>
            <a:ext cx="2929524" cy="1097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400" dirty="0" err="1"/>
              <a:t>Algoritmii</a:t>
            </a:r>
            <a:r>
              <a:rPr lang="en-ZA" sz="1400" dirty="0"/>
              <a:t> </a:t>
            </a:r>
            <a:r>
              <a:rPr lang="en-ZA" sz="1400" dirty="0" err="1"/>
              <a:t>genetici</a:t>
            </a:r>
            <a:r>
              <a:rPr lang="en-ZA" sz="1400" dirty="0"/>
              <a:t> sunt </a:t>
            </a:r>
            <a:r>
              <a:rPr lang="en-ZA" sz="1400" dirty="0" err="1"/>
              <a:t>tehnici</a:t>
            </a:r>
            <a:r>
              <a:rPr lang="en-ZA" sz="1400" dirty="0"/>
              <a:t> adaptive de </a:t>
            </a:r>
            <a:r>
              <a:rPr lang="en-ZA" sz="1400" dirty="0" err="1"/>
              <a:t>căutare</a:t>
            </a:r>
            <a:r>
              <a:rPr lang="en-ZA" sz="1400" dirty="0"/>
              <a:t> </a:t>
            </a:r>
            <a:r>
              <a:rPr lang="en-ZA" sz="1400" dirty="0" err="1"/>
              <a:t>euristică</a:t>
            </a:r>
            <a:r>
              <a:rPr lang="en-ZA" sz="1400" dirty="0"/>
              <a:t>, </a:t>
            </a:r>
            <a:r>
              <a:rPr lang="en-ZA" sz="1400" dirty="0" err="1"/>
              <a:t>bazate</a:t>
            </a:r>
            <a:r>
              <a:rPr lang="en-ZA" sz="1400" dirty="0"/>
              <a:t> pe </a:t>
            </a:r>
            <a:r>
              <a:rPr lang="en-ZA" sz="1400" dirty="0" err="1"/>
              <a:t>principiile</a:t>
            </a:r>
            <a:r>
              <a:rPr lang="en-ZA" sz="1400" dirty="0"/>
              <a:t> </a:t>
            </a:r>
            <a:r>
              <a:rPr lang="en-ZA" sz="1400" dirty="0" err="1"/>
              <a:t>geneticii</a:t>
            </a:r>
            <a:r>
              <a:rPr lang="en-ZA" sz="1400" dirty="0"/>
              <a:t> </a:t>
            </a:r>
            <a:r>
              <a:rPr lang="en-ZA" sz="1400" dirty="0" err="1"/>
              <a:t>și</a:t>
            </a:r>
            <a:r>
              <a:rPr lang="en-ZA" sz="1400" dirty="0"/>
              <a:t> ale </a:t>
            </a:r>
            <a:r>
              <a:rPr lang="en-ZA" sz="1400" dirty="0" err="1"/>
              <a:t>selecției</a:t>
            </a:r>
            <a:r>
              <a:rPr lang="en-ZA" sz="1400" dirty="0"/>
              <a:t> </a:t>
            </a:r>
            <a:r>
              <a:rPr lang="en-ZA" sz="1400" dirty="0" err="1"/>
              <a:t>naturale</a:t>
            </a:r>
            <a:r>
              <a:rPr lang="en-ZA" sz="1400" dirty="0"/>
              <a:t>, </a:t>
            </a:r>
            <a:r>
              <a:rPr lang="en-ZA" sz="1400" dirty="0" err="1"/>
              <a:t>enunțate</a:t>
            </a:r>
            <a:r>
              <a:rPr lang="en-ZA" sz="1400" dirty="0"/>
              <a:t> de Darwin</a:t>
            </a:r>
            <a:r>
              <a:rPr lang="ro-RO" sz="1400" dirty="0"/>
              <a:t>.</a:t>
            </a:r>
            <a:endParaRPr lang="en-ZA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C5DA1-AED6-4CA2-B15A-2EEF9DDF0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765" y="2558446"/>
            <a:ext cx="2943951" cy="1097400"/>
          </a:xfrm>
        </p:spPr>
        <p:txBody>
          <a:bodyPr>
            <a:noAutofit/>
          </a:bodyPr>
          <a:lstStyle/>
          <a:p>
            <a:r>
              <a:rPr lang="en-US" sz="1400" dirty="0"/>
              <a:t>Un </a:t>
            </a:r>
            <a:r>
              <a:rPr lang="en-US" sz="1400" dirty="0" err="1"/>
              <a:t>algoritm</a:t>
            </a:r>
            <a:r>
              <a:rPr lang="en-US" sz="1400" dirty="0"/>
              <a:t> genetic </a:t>
            </a:r>
            <a:r>
              <a:rPr lang="en-US" sz="1400" dirty="0" err="1"/>
              <a:t>este</a:t>
            </a:r>
            <a:r>
              <a:rPr lang="en-US" sz="1400" dirty="0"/>
              <a:t> un model informatic care </a:t>
            </a:r>
            <a:r>
              <a:rPr lang="en-US" sz="1400" dirty="0" err="1"/>
              <a:t>emulează</a:t>
            </a:r>
            <a:r>
              <a:rPr lang="en-US" sz="1400" dirty="0"/>
              <a:t> </a:t>
            </a:r>
            <a:r>
              <a:rPr lang="en-US" sz="1400" dirty="0" err="1"/>
              <a:t>modelul</a:t>
            </a:r>
            <a:r>
              <a:rPr lang="en-US" sz="1400" dirty="0"/>
              <a:t> biologic </a:t>
            </a:r>
            <a:r>
              <a:rPr lang="en-US" sz="1400" dirty="0" err="1"/>
              <a:t>evoluționist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a </a:t>
            </a:r>
            <a:r>
              <a:rPr lang="en-US" sz="1400" dirty="0" err="1"/>
              <a:t>rezolva</a:t>
            </a:r>
            <a:r>
              <a:rPr lang="en-US" sz="1400" dirty="0"/>
              <a:t> </a:t>
            </a:r>
            <a:r>
              <a:rPr lang="en-US" sz="1400" dirty="0" err="1"/>
              <a:t>probleme</a:t>
            </a:r>
            <a:r>
              <a:rPr lang="en-US" sz="1400" dirty="0"/>
              <a:t> de </a:t>
            </a:r>
            <a:r>
              <a:rPr lang="en-US" sz="1400" dirty="0" err="1"/>
              <a:t>optimizare</a:t>
            </a:r>
            <a:r>
              <a:rPr lang="en-US" sz="1400" dirty="0"/>
              <a:t> </a:t>
            </a:r>
            <a:r>
              <a:rPr lang="en-US" sz="1400" dirty="0" err="1"/>
              <a:t>ori</a:t>
            </a:r>
            <a:r>
              <a:rPr lang="en-US" sz="1400" dirty="0"/>
              <a:t> </a:t>
            </a:r>
            <a:r>
              <a:rPr lang="en-US" sz="1400" dirty="0" err="1"/>
              <a:t>căutare</a:t>
            </a:r>
            <a:r>
              <a:rPr lang="en-US" sz="1400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A98D12-09C7-425E-A5F5-F1D86F8B73F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51658" y="4459999"/>
            <a:ext cx="2929524" cy="1097399"/>
          </a:xfrm>
        </p:spPr>
        <p:txBody>
          <a:bodyPr>
            <a:normAutofit/>
          </a:bodyPr>
          <a:lstStyle/>
          <a:p>
            <a:r>
              <a:rPr lang="en-ZA" sz="1400" dirty="0" err="1"/>
              <a:t>Mecanismul</a:t>
            </a:r>
            <a:r>
              <a:rPr lang="en-ZA" sz="1400" dirty="0"/>
              <a:t> </a:t>
            </a:r>
            <a:r>
              <a:rPr lang="en-ZA" sz="1400" dirty="0" err="1"/>
              <a:t>este</a:t>
            </a:r>
            <a:r>
              <a:rPr lang="en-ZA" sz="1400" dirty="0"/>
              <a:t> similar </a:t>
            </a:r>
            <a:r>
              <a:rPr lang="en-ZA" sz="1400" dirty="0" err="1"/>
              <a:t>procesului</a:t>
            </a:r>
            <a:r>
              <a:rPr lang="en-ZA" sz="1400" dirty="0"/>
              <a:t> biologic al </a:t>
            </a:r>
            <a:r>
              <a:rPr lang="en-ZA" sz="1400" dirty="0" err="1"/>
              <a:t>evoluției</a:t>
            </a:r>
            <a:r>
              <a:rPr lang="en-ZA" sz="1400" dirty="0"/>
              <a:t>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30CC3C-5B6D-46E0-87A8-FC96BF88ED6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39765" y="4459998"/>
            <a:ext cx="2943951" cy="1097400"/>
          </a:xfrm>
        </p:spPr>
        <p:txBody>
          <a:bodyPr>
            <a:normAutofit/>
          </a:bodyPr>
          <a:lstStyle/>
          <a:p>
            <a:r>
              <a:rPr lang="en-ZA" sz="1400" dirty="0" err="1"/>
              <a:t>Algoritmii</a:t>
            </a:r>
            <a:r>
              <a:rPr lang="en-ZA" sz="1400" dirty="0"/>
              <a:t> </a:t>
            </a:r>
            <a:r>
              <a:rPr lang="en-ZA" sz="1400" dirty="0" err="1"/>
              <a:t>genetici</a:t>
            </a:r>
            <a:r>
              <a:rPr lang="en-ZA" sz="1400" dirty="0"/>
              <a:t> sunt </a:t>
            </a:r>
            <a:r>
              <a:rPr lang="en-ZA" sz="1400" dirty="0" err="1"/>
              <a:t>considerați</a:t>
            </a:r>
            <a:r>
              <a:rPr lang="en-ZA" sz="1400" dirty="0"/>
              <a:t> de </a:t>
            </a:r>
            <a:r>
              <a:rPr lang="en-ZA" sz="1400" dirty="0" err="1"/>
              <a:t>specialiști</a:t>
            </a:r>
            <a:r>
              <a:rPr lang="en-ZA" sz="1400" dirty="0"/>
              <a:t> o </a:t>
            </a:r>
            <a:r>
              <a:rPr lang="en-ZA" sz="1400" dirty="0" err="1"/>
              <a:t>aplicație</a:t>
            </a:r>
            <a:r>
              <a:rPr lang="en-ZA" sz="1400" dirty="0"/>
              <a:t> a </a:t>
            </a:r>
            <a:r>
              <a:rPr lang="en-ZA" sz="1400" dirty="0" err="1"/>
              <a:t>inteligenței</a:t>
            </a:r>
            <a:r>
              <a:rPr lang="en-ZA" sz="1400" dirty="0"/>
              <a:t> </a:t>
            </a:r>
            <a:r>
              <a:rPr lang="en-ZA" sz="1400" dirty="0" err="1"/>
              <a:t>artificiale</a:t>
            </a:r>
            <a:r>
              <a:rPr lang="en-ZA" sz="1400" dirty="0"/>
              <a:t>.</a:t>
            </a:r>
            <a:r>
              <a:rPr lang="ro-RO" sz="1400" dirty="0"/>
              <a:t>	</a:t>
            </a:r>
            <a:endParaRPr lang="en-US" sz="1400" dirty="0"/>
          </a:p>
        </p:txBody>
      </p:sp>
      <p:pic>
        <p:nvPicPr>
          <p:cNvPr id="30" name="Picture Placeholder 29" descr="A close up of a flower">
            <a:extLst>
              <a:ext uri="{FF2B5EF4-FFF2-40B4-BE49-F238E27FC236}">
                <a16:creationId xmlns:a16="http://schemas.microsoft.com/office/drawing/2014/main" id="{D5522545-3198-4900-98E4-7F99A56E9F2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0488" y="3367088"/>
            <a:ext cx="4481512" cy="2989262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30F577-C104-4B7E-8EF8-0B2D18B2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B27C5DA-EB72-451A-90A8-88187CCD5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0138" y="488003"/>
            <a:ext cx="4296387" cy="3782372"/>
          </a:xfrm>
          <a:custGeom>
            <a:avLst/>
            <a:gdLst>
              <a:gd name="connsiteX0" fmla="*/ 0 w 4296387"/>
              <a:gd name="connsiteY0" fmla="*/ 0 h 3782372"/>
              <a:gd name="connsiteX1" fmla="*/ 4296387 w 4296387"/>
              <a:gd name="connsiteY1" fmla="*/ 0 h 3782372"/>
              <a:gd name="connsiteX2" fmla="*/ 4296387 w 4296387"/>
              <a:gd name="connsiteY2" fmla="*/ 3782372 h 3782372"/>
              <a:gd name="connsiteX3" fmla="*/ 1182529 w 4296387"/>
              <a:gd name="connsiteY3" fmla="*/ 3782372 h 3782372"/>
              <a:gd name="connsiteX4" fmla="*/ 1182529 w 4296387"/>
              <a:gd name="connsiteY4" fmla="*/ 1320053 h 3782372"/>
              <a:gd name="connsiteX5" fmla="*/ 506286 w 4296387"/>
              <a:gd name="connsiteY5" fmla="*/ 350196 h 3782372"/>
              <a:gd name="connsiteX6" fmla="*/ 0 w 4296387"/>
              <a:gd name="connsiteY6" fmla="*/ 350196 h 378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387" h="3782372">
                <a:moveTo>
                  <a:pt x="0" y="0"/>
                </a:moveTo>
                <a:lnTo>
                  <a:pt x="4296387" y="0"/>
                </a:lnTo>
                <a:lnTo>
                  <a:pt x="4296387" y="3782372"/>
                </a:lnTo>
                <a:lnTo>
                  <a:pt x="1182529" y="3782372"/>
                </a:lnTo>
                <a:lnTo>
                  <a:pt x="1182529" y="1320053"/>
                </a:lnTo>
                <a:lnTo>
                  <a:pt x="506286" y="350196"/>
                </a:lnTo>
                <a:lnTo>
                  <a:pt x="0" y="3501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945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7043"/>
            <a:ext cx="5257800" cy="823913"/>
          </a:xfrm>
        </p:spPr>
        <p:txBody>
          <a:bodyPr>
            <a:normAutofit/>
          </a:bodyPr>
          <a:lstStyle/>
          <a:p>
            <a:r>
              <a:rPr lang="ro-RO" dirty="0"/>
              <a:t>Ce face de fapt?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EFFFCE-F9FA-4169-8CEB-2DCD1D3FE1E0}"/>
              </a:ext>
            </a:extLst>
          </p:cNvPr>
          <p:cNvGrpSpPr/>
          <p:nvPr/>
        </p:nvGrpSpPr>
        <p:grpSpPr>
          <a:xfrm>
            <a:off x="6096000" y="377968"/>
            <a:ext cx="5177497" cy="6102061"/>
            <a:chOff x="1560150" y="277091"/>
            <a:chExt cx="5177497" cy="6102061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3A84D5A8-9A60-40EC-88A2-CEE77461318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21678949"/>
                </p:ext>
              </p:extLst>
            </p:nvPr>
          </p:nvGraphicFramePr>
          <p:xfrm>
            <a:off x="1560150" y="277091"/>
            <a:ext cx="3628014" cy="61020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Arrow: Curved Right 13">
              <a:extLst>
                <a:ext uri="{FF2B5EF4-FFF2-40B4-BE49-F238E27FC236}">
                  <a16:creationId xmlns:a16="http://schemas.microsoft.com/office/drawing/2014/main" id="{97D6EC44-BAAE-4582-BE78-375CAEBFCB6C}"/>
                </a:ext>
              </a:extLst>
            </p:cNvPr>
            <p:cNvSpPr/>
            <p:nvPr/>
          </p:nvSpPr>
          <p:spPr>
            <a:xfrm rot="21288384" flipH="1" flipV="1">
              <a:off x="4771917" y="872218"/>
              <a:ext cx="1965730" cy="4232873"/>
            </a:xfrm>
            <a:prstGeom prst="curvedRightArrow">
              <a:avLst>
                <a:gd name="adj1" fmla="val 13271"/>
                <a:gd name="adj2" fmla="val 45914"/>
                <a:gd name="adj3" fmla="val 297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o-RO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051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/>
          <a:p>
            <a:r>
              <a:rPr lang="ro-RO" dirty="0"/>
              <a:t>La ce se folosesc?</a:t>
            </a:r>
            <a:endParaRPr lang="en-US" dirty="0"/>
          </a:p>
        </p:txBody>
      </p:sp>
      <p:pic>
        <p:nvPicPr>
          <p:cNvPr id="53" name="Online Image Placeholder 52" descr="Bar graph with upward trend outline">
            <a:extLst>
              <a:ext uri="{FF2B5EF4-FFF2-40B4-BE49-F238E27FC236}">
                <a16:creationId xmlns:a16="http://schemas.microsoft.com/office/drawing/2014/main" id="{7E198998-B241-4012-ADF9-E769D98B4758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31310" y="2491910"/>
            <a:ext cx="685158" cy="68515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A8DC4C-1E5A-4601-828E-1226B84AB6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141236"/>
            <a:ext cx="2295671" cy="575528"/>
          </a:xfrm>
        </p:spPr>
        <p:txBody>
          <a:bodyPr>
            <a:normAutofit/>
          </a:bodyPr>
          <a:lstStyle/>
          <a:p>
            <a:r>
              <a:rPr lang="ro-RO" dirty="0"/>
              <a:t>Optimizare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860546"/>
            <a:ext cx="2268201" cy="119176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o-RO" dirty="0"/>
              <a:t>Algoritmii genetici sunt folosiți adesea pentru optimizarea problemelor de maximizare/minimizare a unei valori sub un set de constrângeri</a:t>
            </a:r>
            <a:endParaRPr lang="en-US" dirty="0"/>
          </a:p>
          <a:p>
            <a:endParaRPr lang="en-US" dirty="0"/>
          </a:p>
        </p:txBody>
      </p:sp>
      <p:pic>
        <p:nvPicPr>
          <p:cNvPr id="55" name="Online Image Placeholder 54" descr="Treasure Map outline">
            <a:extLst>
              <a:ext uri="{FF2B5EF4-FFF2-40B4-BE49-F238E27FC236}">
                <a16:creationId xmlns:a16="http://schemas.microsoft.com/office/drawing/2014/main" id="{9EFEEEA6-6C4D-49A7-A50A-10EF574A55EA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3799" y="2491910"/>
            <a:ext cx="685158" cy="68515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B257A-1DD5-4E14-82AE-B6F0C86BCF5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141236"/>
            <a:ext cx="2295671" cy="575528"/>
          </a:xfrm>
        </p:spPr>
        <p:txBody>
          <a:bodyPr>
            <a:normAutofit lnSpcReduction="10000"/>
          </a:bodyPr>
          <a:lstStyle/>
          <a:p>
            <a:r>
              <a:rPr lang="ro-RO" dirty="0"/>
              <a:t>Problema comis-voiajorului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44FF6-C3B2-4A56-BA1F-80A28E256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3860546"/>
            <a:ext cx="2279372" cy="1191764"/>
          </a:xfrm>
        </p:spPr>
        <p:txBody>
          <a:bodyPr/>
          <a:lstStyle/>
          <a:p>
            <a:r>
              <a:rPr lang="ro-RO" dirty="0"/>
              <a:t>Fiind dat un număr de locații și distanța dintre ele, care este cel mai scurt drum posibil prin care vizitează un oraș o singură dată</a:t>
            </a:r>
            <a:endParaRPr lang="en-US" dirty="0"/>
          </a:p>
        </p:txBody>
      </p:sp>
      <p:pic>
        <p:nvPicPr>
          <p:cNvPr id="57" name="Online Image Placeholder 56" descr="Money outline">
            <a:extLst>
              <a:ext uri="{FF2B5EF4-FFF2-40B4-BE49-F238E27FC236}">
                <a16:creationId xmlns:a16="http://schemas.microsoft.com/office/drawing/2014/main" id="{E7A2B161-F82D-44D3-957E-6671B94CD318}"/>
              </a:ext>
            </a:extLst>
          </p:cNvPr>
          <p:cNvPicPr>
            <a:picLocks noGrp="1" noChangeAspect="1"/>
          </p:cNvPicPr>
          <p:nvPr>
            <p:ph type="clipArt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2318" y="2492121"/>
            <a:ext cx="684213" cy="6842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F71C8-9471-402E-827F-9085D741D1F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141236"/>
            <a:ext cx="2295671" cy="575528"/>
          </a:xfrm>
        </p:spPr>
        <p:txBody>
          <a:bodyPr>
            <a:normAutofit/>
          </a:bodyPr>
          <a:lstStyle/>
          <a:p>
            <a:r>
              <a:rPr lang="ro-RO" dirty="0"/>
              <a:t>Economie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7C4A91-5269-4DF0-94CA-39025DB495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3860546"/>
            <a:ext cx="2279372" cy="1191764"/>
          </a:xfrm>
        </p:spPr>
        <p:txBody>
          <a:bodyPr/>
          <a:lstStyle/>
          <a:p>
            <a:r>
              <a:rPr lang="ro-RO" dirty="0"/>
              <a:t>Algoritmii genetici sunt folosiți pentru a caracteriza diverse modele economice, cum ar fi modelul </a:t>
            </a:r>
            <a:r>
              <a:rPr lang="ro-RO" dirty="0" err="1"/>
              <a:t>cobweb</a:t>
            </a:r>
            <a:r>
              <a:rPr lang="ro-RO" dirty="0"/>
              <a:t>, stabilirea prețurilor activelor etc.</a:t>
            </a:r>
            <a:endParaRPr lang="en-US" dirty="0"/>
          </a:p>
        </p:txBody>
      </p:sp>
      <p:pic>
        <p:nvPicPr>
          <p:cNvPr id="59" name="Online Image Placeholder 58">
            <a:extLst>
              <a:ext uri="{FF2B5EF4-FFF2-40B4-BE49-F238E27FC236}">
                <a16:creationId xmlns:a16="http://schemas.microsoft.com/office/drawing/2014/main" id="{6F0E7EC4-BDD3-4A1F-896B-345D0B03470C}"/>
              </a:ext>
            </a:extLst>
          </p:cNvPr>
          <p:cNvPicPr>
            <a:picLocks noGrp="1" noChangeAspect="1"/>
          </p:cNvPicPr>
          <p:nvPr>
            <p:ph type="clipArt" sz="quarter" idx="23"/>
          </p:nvPr>
        </p:nvPicPr>
        <p:blipFill>
          <a:blip r:embed="rId8"/>
          <a:srcRect/>
          <a:stretch/>
        </p:blipFill>
        <p:spPr>
          <a:xfrm>
            <a:off x="9843293" y="2492121"/>
            <a:ext cx="684213" cy="6842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01441A-6C58-4AF7-9968-B7704EE1854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141236"/>
            <a:ext cx="2295671" cy="575528"/>
          </a:xfrm>
        </p:spPr>
        <p:txBody>
          <a:bodyPr>
            <a:normAutofit/>
          </a:bodyPr>
          <a:lstStyle/>
          <a:p>
            <a:r>
              <a:rPr lang="ro-RO" dirty="0"/>
              <a:t>Paralelizare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DB9902-976E-435D-BB1D-53AE97CB90F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3860546"/>
            <a:ext cx="2279372" cy="1191764"/>
          </a:xfrm>
        </p:spPr>
        <p:txBody>
          <a:bodyPr/>
          <a:lstStyle/>
          <a:p>
            <a:r>
              <a:rPr lang="pt-BR" dirty="0"/>
              <a:t>Paralelizarea este actul de proiectare a unui program sau a unui sistem de calculator pentru a procesa date în paralel.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1B27C5DA-EB72-451A-90A8-88187CCD5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70138" y="488003"/>
            <a:ext cx="4296387" cy="3782372"/>
          </a:xfrm>
          <a:custGeom>
            <a:avLst/>
            <a:gdLst>
              <a:gd name="connsiteX0" fmla="*/ 0 w 4296387"/>
              <a:gd name="connsiteY0" fmla="*/ 0 h 3782372"/>
              <a:gd name="connsiteX1" fmla="*/ 4296387 w 4296387"/>
              <a:gd name="connsiteY1" fmla="*/ 0 h 3782372"/>
              <a:gd name="connsiteX2" fmla="*/ 4296387 w 4296387"/>
              <a:gd name="connsiteY2" fmla="*/ 3782372 h 3782372"/>
              <a:gd name="connsiteX3" fmla="*/ 1182529 w 4296387"/>
              <a:gd name="connsiteY3" fmla="*/ 3782372 h 3782372"/>
              <a:gd name="connsiteX4" fmla="*/ 1182529 w 4296387"/>
              <a:gd name="connsiteY4" fmla="*/ 1320053 h 3782372"/>
              <a:gd name="connsiteX5" fmla="*/ 506286 w 4296387"/>
              <a:gd name="connsiteY5" fmla="*/ 350196 h 3782372"/>
              <a:gd name="connsiteX6" fmla="*/ 0 w 4296387"/>
              <a:gd name="connsiteY6" fmla="*/ 350196 h 378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387" h="3782372">
                <a:moveTo>
                  <a:pt x="0" y="0"/>
                </a:moveTo>
                <a:lnTo>
                  <a:pt x="4296387" y="0"/>
                </a:lnTo>
                <a:lnTo>
                  <a:pt x="4296387" y="3782372"/>
                </a:lnTo>
                <a:lnTo>
                  <a:pt x="1182529" y="3782372"/>
                </a:lnTo>
                <a:lnTo>
                  <a:pt x="1182529" y="1320053"/>
                </a:lnTo>
                <a:lnTo>
                  <a:pt x="506286" y="350196"/>
                </a:lnTo>
                <a:lnTo>
                  <a:pt x="0" y="350196"/>
                </a:lnTo>
                <a:close/>
              </a:path>
            </a:pathLst>
          </a:custGeom>
        </p:spPr>
      </p:pic>
      <p:pic>
        <p:nvPicPr>
          <p:cNvPr id="37" name="Picture 36" descr="Calendar&#10;&#10;Description automatically generated with low confidence">
            <a:extLst>
              <a:ext uri="{FF2B5EF4-FFF2-40B4-BE49-F238E27FC236}">
                <a16:creationId xmlns:a16="http://schemas.microsoft.com/office/drawing/2014/main" id="{1706661C-3DF2-45A3-BFFB-C7EC33AB2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7" y="912307"/>
            <a:ext cx="3467100" cy="46228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FAD43D9-C6C6-4939-95D2-FEA43704D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432" y="4047837"/>
            <a:ext cx="4572000" cy="257175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637EE84-6267-46A9-B2F5-2E704EF22BB5}"/>
              </a:ext>
            </a:extLst>
          </p:cNvPr>
          <p:cNvSpPr txBox="1"/>
          <p:nvPr/>
        </p:nvSpPr>
        <p:spPr>
          <a:xfrm>
            <a:off x="4371686" y="945487"/>
            <a:ext cx="31097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Elden Ring </a:t>
            </a:r>
            <a:r>
              <a:rPr lang="en-GB" dirty="0" err="1"/>
              <a:t>este</a:t>
            </a:r>
            <a:r>
              <a:rPr lang="en-GB" dirty="0"/>
              <a:t> un </a:t>
            </a:r>
            <a:r>
              <a:rPr lang="ro-RO" dirty="0" err="1"/>
              <a:t>action</a:t>
            </a:r>
            <a:r>
              <a:rPr lang="ro-RO" dirty="0"/>
              <a:t> </a:t>
            </a:r>
            <a:r>
              <a:rPr lang="en-GB" dirty="0"/>
              <a:t>RPG</a:t>
            </a:r>
            <a:r>
              <a:rPr lang="ro-RO" dirty="0"/>
              <a:t> (role-</a:t>
            </a:r>
            <a:r>
              <a:rPr lang="ro-RO" dirty="0" err="1"/>
              <a:t>playing</a:t>
            </a:r>
            <a:r>
              <a:rPr lang="ro-RO" dirty="0"/>
              <a:t> game) lansat la începutul acestui an.</a:t>
            </a:r>
          </a:p>
          <a:p>
            <a:r>
              <a:rPr lang="ro-RO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 err="1"/>
              <a:t>Gameplay-ul</a:t>
            </a:r>
            <a:r>
              <a:rPr lang="ro-RO" dirty="0"/>
              <a:t> fiind axat pe </a:t>
            </a:r>
            <a:r>
              <a:rPr lang="ro-RO" b="1" dirty="0"/>
              <a:t>luptă</a:t>
            </a:r>
            <a:r>
              <a:rPr lang="ro-RO" dirty="0"/>
              <a:t> și </a:t>
            </a:r>
            <a:r>
              <a:rPr lang="ro-RO" b="1" dirty="0"/>
              <a:t>explorare</a:t>
            </a:r>
            <a:r>
              <a:rPr lang="ro-RO" dirty="0"/>
              <a:t>, oferind o lume vastă si interconectată, cu un </a:t>
            </a:r>
            <a:r>
              <a:rPr lang="ro-RO" b="1" dirty="0"/>
              <a:t>număr substanțial de inamici</a:t>
            </a:r>
            <a:r>
              <a:rPr lang="ro-RO" dirty="0"/>
              <a:t> puternici pe care jucătorul o să poată să încerce să îi înfrângă pentru a câștiga titlul de </a:t>
            </a:r>
            <a:r>
              <a:rPr lang="ro-RO" dirty="0" err="1"/>
              <a:t>Elden</a:t>
            </a:r>
            <a:r>
              <a:rPr lang="ro-RO" dirty="0"/>
              <a:t> Lord.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F42117-304C-4DB2-9D0E-5ED60ADE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16" y="107685"/>
            <a:ext cx="7093816" cy="1215208"/>
          </a:xfrm>
        </p:spPr>
        <p:txBody>
          <a:bodyPr/>
          <a:lstStyle/>
          <a:p>
            <a:r>
              <a:rPr lang="ro-RO" dirty="0"/>
              <a:t>Cum folosim noi algoritmul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361B1F89-29BA-4001-8290-0E16D353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049945"/>
            <a:ext cx="5569529" cy="5152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C6B1AF-A334-4025-BCEA-DBB952E18BBC}"/>
                  </a:ext>
                </a:extLst>
              </p:cNvPr>
              <p:cNvSpPr txBox="1"/>
              <p:nvPr/>
            </p:nvSpPr>
            <p:spPr>
              <a:xfrm>
                <a:off x="6003636" y="1049945"/>
                <a:ext cx="6077529" cy="5361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o-RO" dirty="0"/>
                  <a:t>Acest joc este </a:t>
                </a:r>
                <a:r>
                  <a:rPr lang="ro-RO" b="1" dirty="0"/>
                  <a:t>open-</a:t>
                </a:r>
                <a:r>
                  <a:rPr lang="ro-RO" b="1" dirty="0" err="1"/>
                  <a:t>world</a:t>
                </a:r>
                <a:r>
                  <a:rPr lang="ro-RO" dirty="0"/>
                  <a:t> (sau </a:t>
                </a:r>
                <a:r>
                  <a:rPr lang="ro-RO" dirty="0" err="1"/>
                  <a:t>free</a:t>
                </a:r>
                <a:r>
                  <a:rPr lang="ro-RO" dirty="0"/>
                  <a:t>-roaming) ce dispune de o lume virtuală imensă care s-ar echivala cu o suprafață de </a:t>
                </a:r>
                <a:r>
                  <a:rPr lang="ro-RO" b="1" dirty="0"/>
                  <a:t>79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1" i="1" smtClean="0">
                            <a:latin typeface="Cambria Math" panose="02040503050406030204" pitchFamily="18" charset="0"/>
                          </a:rPr>
                          <m:t>𝒌𝒎</m:t>
                        </m:r>
                      </m:e>
                      <m:sup>
                        <m:r>
                          <a:rPr lang="ro-RO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o-RO" dirty="0"/>
                  <a:t> din lumea reală, unde se află nu mai puțin de </a:t>
                </a:r>
                <a:r>
                  <a:rPr lang="ro-RO" b="1" dirty="0"/>
                  <a:t>190 de inamici </a:t>
                </a:r>
                <a:r>
                  <a:rPr lang="ro-RO" dirty="0"/>
                  <a:t>ai căror </a:t>
                </a:r>
                <a:r>
                  <a:rPr lang="ro-RO" dirty="0" err="1"/>
                  <a:t>înfângere</a:t>
                </a:r>
                <a:r>
                  <a:rPr lang="ro-RO" dirty="0"/>
                  <a:t> va rezulta în victoria jucătorului.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o-R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o-R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o-RO" dirty="0"/>
                  <a:t>Ca să explorezi toate regiunile și inamicii va dura undeva </a:t>
                </a:r>
                <a:r>
                  <a:rPr lang="ro-RO" b="1" dirty="0"/>
                  <a:t>între</a:t>
                </a:r>
                <a:r>
                  <a:rPr lang="ro-RO" dirty="0"/>
                  <a:t> </a:t>
                </a:r>
                <a:r>
                  <a:rPr lang="ro-RO" b="1" dirty="0"/>
                  <a:t>60 și 70 de ore </a:t>
                </a:r>
                <a:r>
                  <a:rPr lang="ro-RO" dirty="0"/>
                  <a:t>la care se mai adaugă și timpul petrecut </a:t>
                </a:r>
                <a:r>
                  <a:rPr lang="ro-RO" dirty="0" err="1"/>
                  <a:t>luptându-te</a:t>
                </a:r>
                <a:r>
                  <a:rPr lang="ro-RO" dirty="0"/>
                  <a:t> cu inamicii.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o-R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o-R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o-RO" dirty="0"/>
                  <a:t>Din cauza celor menționate mai sus, mulți jucători vor să găsească </a:t>
                </a:r>
                <a:r>
                  <a:rPr lang="ro-RO" b="1" dirty="0"/>
                  <a:t>cea mai optimă cale </a:t>
                </a:r>
                <a:r>
                  <a:rPr lang="ro-RO" dirty="0"/>
                  <a:t>de a termina jocul (motivele fiind multiple: </a:t>
                </a:r>
                <a:r>
                  <a:rPr lang="ro-RO" b="1" dirty="0" err="1"/>
                  <a:t>speedruning</a:t>
                </a:r>
                <a:r>
                  <a:rPr lang="ro-RO" dirty="0"/>
                  <a:t>, </a:t>
                </a:r>
                <a:r>
                  <a:rPr lang="ro-RO" b="1" dirty="0"/>
                  <a:t>timp insuficient</a:t>
                </a:r>
                <a:r>
                  <a:rPr lang="ro-RO" dirty="0"/>
                  <a:t>,</a:t>
                </a:r>
                <a:r>
                  <a:rPr lang="en-GB" dirty="0"/>
                  <a:t> </a:t>
                </a:r>
                <a:r>
                  <a:rPr lang="ro-RO" dirty="0"/>
                  <a:t>dorința de a maximiza timpul petrecut în joc făcând ceea ce îți dorești fără a pierde timpul reluând de la ultimul punct salvat).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o-RO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C6B1AF-A334-4025-BCEA-DBB952E18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636" y="1049945"/>
                <a:ext cx="6077529" cy="5361532"/>
              </a:xfrm>
              <a:prstGeom prst="rect">
                <a:avLst/>
              </a:prstGeom>
              <a:blipFill>
                <a:blip r:embed="rId3"/>
                <a:stretch>
                  <a:fillRect l="-702" t="-455" r="-80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0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rock&#10;&#10;Description automatically generated with low confidence">
            <a:extLst>
              <a:ext uri="{FF2B5EF4-FFF2-40B4-BE49-F238E27FC236}">
                <a16:creationId xmlns:a16="http://schemas.microsoft.com/office/drawing/2014/main" id="{A990C76C-0FEA-4715-9A3A-E0433732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3" y="110836"/>
            <a:ext cx="5564877" cy="558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02496-C841-4059-B9E8-ED014C944CDE}"/>
              </a:ext>
            </a:extLst>
          </p:cNvPr>
          <p:cNvSpPr txBox="1"/>
          <p:nvPr/>
        </p:nvSpPr>
        <p:spPr>
          <a:xfrm>
            <a:off x="129343" y="5800436"/>
            <a:ext cx="11912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În stagiul curent programul generează pozițiile inamicilor (fiecare inamic având o dificultate și o răsplata pentru învingerea sa), urmat de generarea populației ce se înfruntă cu inamicii într-o ordine aleatorie, afișând drumul fiecărui individ până la înfrângerea sa.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6F73C5-F1E2-4AAD-B393-F5F403B3C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60" y="110836"/>
            <a:ext cx="5611349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B59C042-7977-4DAA-97E4-E02B67A57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1" y="523729"/>
            <a:ext cx="11604977" cy="3013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1BA102-3403-4306-BCC9-9CBDF618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1" y="3881582"/>
            <a:ext cx="11604977" cy="22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3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CBFF818-66F2-4CC2-8C53-503A45C8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" y="524163"/>
            <a:ext cx="11855849" cy="580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20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D517AF28-3AE7-4783-9F5D-33E354C4965B}" vid="{10077450-8D78-498D-896F-B87C8E8E6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8612B0-484D-43EC-BFF0-034DF82E50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7AD63E-21C5-4BDF-A0FA-A2AD672B5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4540F8-4AB0-4B8E-9D80-DBBF6B688A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Botanical pitch deck</Template>
  <TotalTime>296</TotalTime>
  <Words>431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Segoe UI</vt:lpstr>
      <vt:lpstr>Sylfaen</vt:lpstr>
      <vt:lpstr>Office Theme</vt:lpstr>
      <vt:lpstr>Algoritmi Genetici</vt:lpstr>
      <vt:lpstr>Ce este un algoritm genetic?</vt:lpstr>
      <vt:lpstr>Ce face de fapt?</vt:lpstr>
      <vt:lpstr>La ce se folosesc?</vt:lpstr>
      <vt:lpstr>Cum folosim noi algoritmul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Algoritmi Genetici</dc:title>
  <dc:creator>Marian Ionut Candea</dc:creator>
  <cp:lastModifiedBy>Podolac Eduard</cp:lastModifiedBy>
  <cp:revision>7</cp:revision>
  <dcterms:created xsi:type="dcterms:W3CDTF">2022-03-27T11:44:25Z</dcterms:created>
  <dcterms:modified xsi:type="dcterms:W3CDTF">2022-04-18T12:25:34Z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